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Bad Script"/>
      <p:regular r:id="rId14"/>
    </p:embeddedFont>
    <p:embeddedFont>
      <p:font typeface="Lobster"/>
      <p:regular r:id="rId15"/>
    </p:embeddedFont>
    <p:embeddedFont>
      <p:font typeface="Amatic SC"/>
      <p:regular r:id="rId16"/>
      <p:bold r:id="rId17"/>
    </p:embeddedFont>
    <p:embeddedFont>
      <p:font typeface="Abril Fatface"/>
      <p:regular r:id="rId18"/>
    </p:embeddedFont>
    <p:embeddedFont>
      <p:font typeface="Bree Serif"/>
      <p:regular r:id="rId19"/>
    </p:embeddedFont>
    <p:embeddedFont>
      <p:font typeface="Satisfy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atisfy-regular.fntdata"/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obster-regular.fntdata"/><Relationship Id="rId14" Type="http://schemas.openxmlformats.org/officeDocument/2006/relationships/font" Target="fonts/BadScript-regular.fntdata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slide" Target="slides/slide1.xml"/><Relationship Id="rId19" Type="http://schemas.openxmlformats.org/officeDocument/2006/relationships/font" Target="fonts/BreeSerif-regular.fntdata"/><Relationship Id="rId6" Type="http://schemas.openxmlformats.org/officeDocument/2006/relationships/slide" Target="slides/slide2.xml"/><Relationship Id="rId18" Type="http://schemas.openxmlformats.org/officeDocument/2006/relationships/font" Target="fonts/AbrilFatfac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204714d43_0_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204714d4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ff26d7f7d_0_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ff26d7f7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1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51100" y="2485801"/>
            <a:ext cx="5832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1910425" y="1051950"/>
            <a:ext cx="53214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44500" lvl="0" marL="457200" rtl="0">
              <a:spcBef>
                <a:spcPts val="600"/>
              </a:spcBef>
              <a:spcAft>
                <a:spcPts val="0"/>
              </a:spcAft>
              <a:buSzPts val="3400"/>
              <a:buFont typeface="Abril Fatface"/>
              <a:buChar char="▫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indent="-444500" lvl="1" marL="9144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◦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indent="-444500" lvl="2" marL="13716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indent="-444500" lvl="3" marL="18288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●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indent="-444500" lvl="4" marL="22860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○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indent="-444500" lvl="5" marL="27432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indent="-444500" lvl="6" marL="32004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●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indent="-444500" lvl="7" marL="36576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○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indent="-444500" lvl="8" marL="411480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/>
        </p:txBody>
      </p:sp>
      <p:sp>
        <p:nvSpPr>
          <p:cNvPr id="23" name="Google Shape;23;p4"/>
          <p:cNvSpPr txBox="1"/>
          <p:nvPr/>
        </p:nvSpPr>
        <p:spPr>
          <a:xfrm>
            <a:off x="814275" y="892575"/>
            <a:ext cx="17088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latin typeface="Raleway"/>
                <a:ea typeface="Raleway"/>
                <a:cs typeface="Raleway"/>
                <a:sym typeface="Raleway"/>
              </a:rPr>
              <a:t>“</a:t>
            </a:r>
            <a:endParaRPr b="1" sz="72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SzPts val="2200"/>
              <a:buChar char="▫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◦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6049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2201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41" name="Google Shape;41;p7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523150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16438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7109725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49" name="Google Shape;49;p8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0" y="4122925"/>
            <a:ext cx="9144000" cy="10206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821175" y="4089494"/>
            <a:ext cx="7595700" cy="51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CAPTION_ONLY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5203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FFFFFF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2200"/>
              <a:buFont typeface="Raleway"/>
              <a:buChar char="▫"/>
              <a:defRPr sz="2200">
                <a:latin typeface="Raleway"/>
                <a:ea typeface="Raleway"/>
                <a:cs typeface="Raleway"/>
                <a:sym typeface="Raleway"/>
              </a:defRPr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2200"/>
              <a:buFont typeface="Raleway"/>
              <a:buChar char="◦"/>
              <a:defRPr sz="2200">
                <a:latin typeface="Raleway"/>
                <a:ea typeface="Raleway"/>
                <a:cs typeface="Raleway"/>
                <a:sym typeface="Raleway"/>
              </a:defRPr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bgrasso@barnegatschools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4.png"/><Relationship Id="rId5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ctrTitle"/>
          </p:nvPr>
        </p:nvSpPr>
        <p:spPr>
          <a:xfrm>
            <a:off x="13525" y="793525"/>
            <a:ext cx="8185500" cy="3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21212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BACK TO SCHOOL NIGHT!</a:t>
            </a:r>
            <a:endParaRPr b="1" sz="4800">
              <a:solidFill>
                <a:srgbClr val="21212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212121"/>
                </a:solidFill>
                <a:latin typeface="Bree Serif"/>
                <a:ea typeface="Bree Serif"/>
                <a:cs typeface="Bree Serif"/>
                <a:sym typeface="Bree Serif"/>
              </a:rPr>
              <a:t>WELCOME TO SCIENCE</a:t>
            </a:r>
            <a:endParaRPr b="1" sz="4800">
              <a:solidFill>
                <a:srgbClr val="21212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800">
                <a:solidFill>
                  <a:srgbClr val="212121"/>
                </a:solidFill>
                <a:latin typeface="Bad Script"/>
                <a:ea typeface="Bad Script"/>
                <a:cs typeface="Bad Script"/>
                <a:sym typeface="Bad Script"/>
              </a:rPr>
              <a:t>with </a:t>
            </a:r>
            <a:r>
              <a:rPr b="1" lang="en" sz="4800">
                <a:solidFill>
                  <a:srgbClr val="212121"/>
                </a:solidFill>
                <a:latin typeface="Cambria"/>
                <a:ea typeface="Cambria"/>
                <a:cs typeface="Cambria"/>
                <a:sym typeface="Cambria"/>
              </a:rPr>
              <a:t>MRS. GRASSO</a:t>
            </a:r>
            <a:endParaRPr b="1" sz="4800">
              <a:solidFill>
                <a:srgbClr val="21212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descr="Bitmoji Image" id="68" name="Google Shape;68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300" y="2241200"/>
            <a:ext cx="2902300" cy="29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4294967295" type="ctrTitle"/>
          </p:nvPr>
        </p:nvSpPr>
        <p:spPr>
          <a:xfrm>
            <a:off x="1891650" y="477025"/>
            <a:ext cx="5222400" cy="5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Bree Serif"/>
                <a:ea typeface="Bree Serif"/>
                <a:cs typeface="Bree Serif"/>
                <a:sym typeface="Bree Serif"/>
              </a:rPr>
              <a:t>Mrs. Grasso</a:t>
            </a:r>
            <a:endParaRPr sz="60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913775" y="1198075"/>
            <a:ext cx="5029200" cy="3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eorgia"/>
                <a:ea typeface="Georgia"/>
                <a:cs typeface="Georgia"/>
                <a:sym typeface="Georgia"/>
              </a:rPr>
              <a:t>Contact Information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EMAIL: </a:t>
            </a:r>
            <a:r>
              <a:rPr lang="en" sz="180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bgrasso@barnegatschools.com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Phone EXT: </a:t>
            </a:r>
            <a:r>
              <a:rPr lang="en" sz="1800">
                <a:highlight>
                  <a:srgbClr val="FFFF00"/>
                </a:highlight>
                <a:latin typeface="Georgia"/>
                <a:ea typeface="Georgia"/>
                <a:cs typeface="Georgia"/>
                <a:sym typeface="Georgia"/>
              </a:rPr>
              <a:t>41201</a:t>
            </a:r>
            <a:endParaRPr sz="1800">
              <a:highlight>
                <a:srgbClr val="FFFF00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Google Classroom or Teacher Website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Georgia"/>
                <a:ea typeface="Georgia"/>
                <a:cs typeface="Georgia"/>
                <a:sym typeface="Georgia"/>
              </a:rPr>
              <a:t>*Please make sure to take and fill out a parent homework if you did not already* </a:t>
            </a:r>
            <a:endParaRPr b="1" sz="18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Satisfy"/>
                <a:ea typeface="Satisfy"/>
                <a:cs typeface="Satisfy"/>
                <a:sym typeface="Satisfy"/>
              </a:rPr>
              <a:t>Thank you!</a:t>
            </a:r>
            <a:endParaRPr b="1" sz="1800"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6286391" y="2097551"/>
            <a:ext cx="1988923" cy="2126603"/>
            <a:chOff x="1233350" y="1619250"/>
            <a:chExt cx="466500" cy="456725"/>
          </a:xfrm>
        </p:grpSpPr>
        <p:sp>
          <p:nvSpPr>
            <p:cNvPr id="77" name="Google Shape;77;p13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904500" y="559975"/>
            <a:ext cx="7335000" cy="3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Lobster"/>
                <a:ea typeface="Lobster"/>
                <a:cs typeface="Lobster"/>
                <a:sym typeface="Lobster"/>
              </a:rPr>
              <a:t>Grading in SCIENCE</a:t>
            </a:r>
            <a:endParaRPr sz="6000"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50% Major Assessments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30% Minor Assessments 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15% Course Participation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5% Benchmarks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descr="Free Science Pictures and Photos - Graphics - Illustrations" id="87" name="Google Shape;8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6403" y="3111475"/>
            <a:ext cx="1771597" cy="1409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ree Science Pictures and Photos - Graphics - Illustrations" id="88" name="Google Shape;8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5700" y="3109450"/>
            <a:ext cx="1706750" cy="140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1101500" y="1048150"/>
            <a:ext cx="19611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</a:t>
            </a:r>
            <a:r>
              <a:rPr lang="en" sz="3000"/>
              <a:t>th Grade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SCIENCE</a:t>
            </a:r>
            <a:endParaRPr sz="3000"/>
          </a:p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3283200" y="1519100"/>
            <a:ext cx="47016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▫"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 Major Units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◦"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Diversity of Living Things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◦"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Ecology and the Environment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◦"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Motion, Forces and Energy</a:t>
            </a: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The Diversity Of Living Organisms - Gyan Vigyan -" id="96" name="Google Shape;9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125" y="3364850"/>
            <a:ext cx="302895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cology and Environment Concept Illustration, Thin Line Flat Des Stock  Vector - Illustration of graphic, alternative: 75113031" id="97" name="Google Shape;9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2750" y="3264838"/>
            <a:ext cx="17145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orces And Motion Clipart, Transparent PNG Clipart Images Free Download -  ClipartMax" id="98" name="Google Shape;9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5775" y="112825"/>
            <a:ext cx="2619375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942975" y="437225"/>
            <a:ext cx="7404600" cy="39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  <a:latin typeface="Satisfy"/>
                <a:ea typeface="Satisfy"/>
                <a:cs typeface="Satisfy"/>
                <a:sym typeface="Satisfy"/>
              </a:rPr>
              <a:t>Thanks for coming!</a:t>
            </a:r>
            <a:endParaRPr sz="4800">
              <a:solidFill>
                <a:schemeClr val="dk1"/>
              </a:solidFill>
              <a:latin typeface="Satisfy"/>
              <a:ea typeface="Satisfy"/>
              <a:cs typeface="Satisfy"/>
              <a:sym typeface="Satisfy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rgbClr val="222222"/>
              </a:solidFill>
              <a:highlight>
                <a:srgbClr val="FFFFFF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  <a:latin typeface="Raleway"/>
                <a:ea typeface="Raleway"/>
                <a:cs typeface="Raleway"/>
                <a:sym typeface="Raleway"/>
              </a:rPr>
              <a:t>If your child is feeling overwhelmed in any way, please urge them to communicate with me so I can help. Communication is key and will be very helpful as we navigate this year. I am always an email away, as it is the best way to communicate with me. I am looking forward to a great year together and am so excited to be your child’s teacher. Let’s work together for an awesome year!</a:t>
            </a:r>
            <a:endParaRPr sz="1600">
              <a:solidFill>
                <a:srgbClr val="222222"/>
              </a:solidFill>
              <a:highlight>
                <a:srgbClr val="FFFFFF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rgbClr val="222222"/>
              </a:solidFill>
              <a:highlight>
                <a:srgbClr val="FFFFFF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I am  looking forward to a great year!</a:t>
            </a:r>
            <a:endParaRPr sz="100">
              <a:solidFill>
                <a:srgbClr val="222222"/>
              </a:solidFill>
              <a:highlight>
                <a:srgbClr val="FFFFFF"/>
              </a:highlight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descr="Bitmoji Image"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1975" y="3500425"/>
            <a:ext cx="1088000" cy="10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riz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